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8" r:id="rId5"/>
    <p:sldId id="262" r:id="rId6"/>
    <p:sldId id="261" r:id="rId7"/>
    <p:sldId id="259" r:id="rId8"/>
    <p:sldId id="260" r:id="rId9"/>
    <p:sldId id="263" r:id="rId10"/>
    <p:sldId id="264" r:id="rId11"/>
    <p:sldId id="273" r:id="rId12"/>
    <p:sldId id="265" r:id="rId13"/>
    <p:sldId id="266" r:id="rId14"/>
    <p:sldId id="267" r:id="rId15"/>
    <p:sldId id="268" r:id="rId16"/>
    <p:sldId id="269" r:id="rId17"/>
    <p:sldId id="274" r:id="rId18"/>
    <p:sldId id="270" r:id="rId19"/>
    <p:sldId id="27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AC086A"/>
    <a:srgbClr val="C7097A"/>
    <a:srgbClr val="8B0756"/>
    <a:srgbClr val="B715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3488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66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Метод </a:t>
            </a:r>
            <a:r>
              <a:rPr lang="ru-RU" sz="66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синектики</a:t>
            </a:r>
            <a:endParaRPr lang="ru-RU" sz="6600" b="1" i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Виконала</a:t>
            </a:r>
            <a:r>
              <a:rPr lang="ru-RU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</a:p>
          <a:p>
            <a:r>
              <a:rPr lang="ru-RU" i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Учениця</a:t>
            </a:r>
            <a:r>
              <a:rPr lang="ru-RU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 </a:t>
            </a:r>
            <a:r>
              <a:rPr lang="ru-RU" sz="4800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11</a:t>
            </a:r>
            <a:r>
              <a:rPr lang="ru-RU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-А</a:t>
            </a:r>
            <a:r>
              <a:rPr lang="ru-RU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i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класу</a:t>
            </a:r>
            <a:endParaRPr lang="ru-RU" i="1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r>
              <a:rPr lang="ru-RU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Ковальчук </a:t>
            </a:r>
            <a:r>
              <a:rPr lang="uk-UA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Вілена</a:t>
            </a:r>
            <a:endParaRPr lang="ru-RU" i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6685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9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Для </a:t>
            </a:r>
            <a:r>
              <a:rPr lang="ru-RU" sz="19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побудови</a:t>
            </a:r>
            <a:r>
              <a:rPr lang="ru-RU" sz="19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9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ефективного</a:t>
            </a:r>
            <a:r>
              <a:rPr lang="ru-RU" sz="19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9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синектичного</a:t>
            </a:r>
            <a:r>
              <a:rPr lang="ru-RU" sz="19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9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колективу</a:t>
            </a:r>
            <a:r>
              <a:rPr lang="ru-RU" sz="19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9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необхідно</a:t>
            </a:r>
            <a:r>
              <a:rPr lang="ru-RU" sz="19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19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щоб</a:t>
            </a:r>
            <a:r>
              <a:rPr lang="ru-RU" sz="19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до </a:t>
            </a:r>
            <a:r>
              <a:rPr lang="ru-RU" sz="19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його</a:t>
            </a:r>
            <a:r>
              <a:rPr lang="ru-RU" sz="19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складу входили </a:t>
            </a:r>
            <a:r>
              <a:rPr lang="ru-RU" sz="19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особистості</a:t>
            </a:r>
            <a:r>
              <a:rPr lang="ru-RU" sz="19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з </a:t>
            </a:r>
            <a:r>
              <a:rPr lang="ru-RU" sz="19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різними</a:t>
            </a:r>
            <a:r>
              <a:rPr lang="ru-RU" sz="19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видами </a:t>
            </a:r>
            <a:r>
              <a:rPr lang="ru-RU" sz="1900" b="1" i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інтелекту</a:t>
            </a:r>
            <a:r>
              <a:rPr lang="ru-RU" sz="19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:</a:t>
            </a:r>
          </a:p>
          <a:p>
            <a:pPr algn="ctr"/>
            <a:endParaRPr lang="ru-RU" sz="1900" i="1" dirty="0">
              <a:solidFill>
                <a:srgbClr val="C7097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ctr"/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лінгвістичний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інтелект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заснований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на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чутливості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до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глибини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сутності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слів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і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наявності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високої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вербальної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пам'яті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;</a:t>
            </a:r>
          </a:p>
          <a:p>
            <a:pPr algn="ctr"/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логічно-математичний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інтелект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–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здатність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досліджувати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категорії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взаємовідносини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і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структури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шляхом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маніпулювання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об'єктами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символами,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поняттями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;</a:t>
            </a:r>
          </a:p>
          <a:p>
            <a:pPr algn="ctr"/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просторовий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інтелект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–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здатність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сприймати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і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створювати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зорово-просторові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композиції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маніпулювати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об'єктами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в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розумі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;</a:t>
            </a:r>
          </a:p>
          <a:p>
            <a:pPr algn="ctr"/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тілесно-кінестетичний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інтелект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–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здатність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використовувати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рухові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навички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у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спорті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виконавському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мистецтві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в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ручній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праці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;</a:t>
            </a:r>
          </a:p>
          <a:p>
            <a:pPr algn="ctr"/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музичний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інтелект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–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здатність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виконувати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складати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і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сприймати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емоційно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музику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;</a:t>
            </a:r>
          </a:p>
          <a:p>
            <a:pPr algn="ctr"/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інтраперсональний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інтелект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–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здатність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розуміти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і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пізнавати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власні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почуття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;</a:t>
            </a:r>
          </a:p>
          <a:p>
            <a:pPr algn="ctr"/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інтерперсональний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інтелект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–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здатність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помічати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і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розрізняти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темперамент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оточуючих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мотиви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і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наміри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9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інших</a:t>
            </a:r>
            <a:r>
              <a:rPr lang="ru-RU" sz="19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людей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26787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764704"/>
            <a:ext cx="7704856" cy="54005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422409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 </a:t>
            </a:r>
            <a:r>
              <a:rPr lang="ru-RU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практиці</a:t>
            </a:r>
            <a:r>
              <a:rPr lang="ru-RU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використовують</a:t>
            </a:r>
            <a:r>
              <a:rPr lang="ru-RU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п'ять</a:t>
            </a:r>
            <a:r>
              <a:rPr lang="ru-RU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типів</a:t>
            </a:r>
            <a:r>
              <a:rPr lang="ru-RU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аналогій</a:t>
            </a:r>
            <a:r>
              <a:rPr lang="ru-RU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Пряма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аналогія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-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порівняння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досліджуваних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фактів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зі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схожими фактами з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інших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областей науки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або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практики.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Найбільш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поширеними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є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порівняння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господарських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організацій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як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соціально-економічних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систем з системами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іншого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роду: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біологічними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(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фірма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як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рослина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),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технічними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(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бізнес-процеси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як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керуючі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імпульси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і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рух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машини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) і т.п. Очевидно,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що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для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реалізації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цього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оператора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синектики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потрібні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люди,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які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мають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різнобічні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знання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і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схильні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до системного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аналізу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проблем і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об'єктів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здатні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подумки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вийти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за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межі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своєї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професійної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діяльност</a:t>
            </a:r>
            <a:r>
              <a:rPr lang="uk-UA" sz="2000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і.</a:t>
            </a:r>
            <a:endParaRPr lang="ru-RU" sz="2000" i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2643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lnSpc>
                <a:spcPct val="170000"/>
              </a:lnSpc>
              <a:buNone/>
            </a:pP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Особиста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(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суб'єктивна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)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аналогія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дозволяє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представити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себе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тим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предметом (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частиною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предмета)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або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явищем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про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який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йде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мова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в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задачі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Особиста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аналогія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вимагає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яскравої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уяви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і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здібностей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до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перевтілення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порівнянних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з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артистичними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Основне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завдання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суб'єктивної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аналогії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-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дозволити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розглядати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такі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аспекти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досліджуваної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проблеми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які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в силу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інерційності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нашого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мислення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не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можуть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бути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виявлені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за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допомогою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звичайних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роздумів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При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цьому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образи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і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аналогії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на перший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погляд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можуть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здаютися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безглуздими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і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смішними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Головне,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щоб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вони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допомогли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синектору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висловити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те,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що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практично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неможливо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висловити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використовуючи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логічні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висновки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та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раціональні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міркування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02653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Символічна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аналогія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полягає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у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виявленні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парадоксів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і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протиріч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у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звичних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і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зрозумілих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фактах.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Символічну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аналогію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іноді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називають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оператором позитивного скептицизму.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Застосовуючи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символічну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аналогію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синектор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повинен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спочатку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розпізнати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основну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якість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досліджуваного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явища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або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проблеми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виявити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протилежну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якість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а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потім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спробувати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визначити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їх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поєднання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Іншими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словами,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синектор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повинен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однією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компактною (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можливо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трохи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дивною) фразою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висловити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зв'язок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між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непорівнянними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поняттями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що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найбільш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ємно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характеризує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аналізоване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явище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об'єкт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57991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Образна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аналогія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-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уявна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заміна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досліджуваного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явища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або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об'єкта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деяким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образом,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зручним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для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подальшого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порівняння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з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іншим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образом,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прийнятим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за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еталон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або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стандарт.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Таке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порівняння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покликане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допомогти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виявити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приховані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можливості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і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визначити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шляхи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вирішення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проблеми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Величезну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роль при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формуванні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образної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аналогії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грає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уява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синектора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його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вміння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помічати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емоційно-художню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схожість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різних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явищ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і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предметів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22284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45259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Фантастична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аналогія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-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символічний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опис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бажаного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майбутнього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або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нереальних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ситуацій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в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яких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відсутні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об'єктивні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закони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і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явища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що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перешкоджають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прийняттю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бажаного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рішення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в реальному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світі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Цей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оператор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синектики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також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як і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попередні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вимагає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від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учасників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процедури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розвиненої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уяви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і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творчої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розкутості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Але в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даному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випадку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свобода образного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мислення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повинна бути максимальною. При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висловленні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фантастичних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аналогій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основний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акцент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робиться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на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символічний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опис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бажаного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майбутнього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або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нереальних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ситуацій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в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яких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відсутні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об'єктивні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закони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і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явища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що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перешкоджають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прийняттю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бажаного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рішення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в реальному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світі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100693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764704"/>
            <a:ext cx="7200800" cy="5400600"/>
          </a:xfrm>
        </p:spPr>
      </p:pic>
    </p:spTree>
    <p:extLst>
      <p:ext uri="{BB962C8B-B14F-4D97-AF65-F5344CB8AC3E}">
        <p14:creationId xmlns:p14="http://schemas.microsoft.com/office/powerpoint/2010/main" val="35810662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340768"/>
            <a:ext cx="6400800" cy="1752600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До </a:t>
            </a:r>
            <a:r>
              <a:rPr lang="ru-RU" sz="24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позитивних</a:t>
            </a:r>
            <a:r>
              <a:rPr lang="ru-RU" sz="2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якостей</a:t>
            </a:r>
            <a:r>
              <a:rPr lang="ru-RU" sz="2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методу </a:t>
            </a:r>
            <a:r>
              <a:rPr lang="ru-RU" sz="24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синектики</a:t>
            </a:r>
            <a:r>
              <a:rPr lang="ru-RU" sz="2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можна</a:t>
            </a:r>
            <a:r>
              <a:rPr lang="ru-RU" sz="2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віднести</a:t>
            </a:r>
            <a:r>
              <a:rPr lang="ru-RU" sz="2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його</a:t>
            </a:r>
            <a:r>
              <a:rPr lang="ru-RU" sz="2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евристичні</a:t>
            </a:r>
            <a:r>
              <a:rPr lang="ru-RU" sz="2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можливості</a:t>
            </a:r>
            <a:r>
              <a:rPr lang="ru-RU" sz="2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До </a:t>
            </a:r>
            <a:r>
              <a:rPr lang="ru-RU" sz="24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недоліків</a:t>
            </a:r>
            <a:r>
              <a:rPr lang="ru-RU" sz="2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належить</a:t>
            </a:r>
            <a:r>
              <a:rPr lang="ru-RU" sz="2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зниження</a:t>
            </a:r>
            <a:r>
              <a:rPr lang="ru-RU" sz="2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продуктивності</a:t>
            </a:r>
            <a:r>
              <a:rPr lang="ru-RU" sz="2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пошуку</a:t>
            </a:r>
            <a:r>
              <a:rPr lang="ru-RU" sz="2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та </a:t>
            </a:r>
            <a:r>
              <a:rPr lang="ru-RU" sz="24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генерування</a:t>
            </a:r>
            <a:r>
              <a:rPr lang="ru-RU" sz="2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нових</a:t>
            </a:r>
            <a:r>
              <a:rPr lang="ru-RU" sz="2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ідей</a:t>
            </a:r>
            <a:r>
              <a:rPr lang="ru-RU" sz="2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після</a:t>
            </a:r>
            <a:r>
              <a:rPr lang="ru-RU" sz="2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30-40 </a:t>
            </a:r>
            <a:r>
              <a:rPr lang="ru-RU" sz="24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хвилин</a:t>
            </a:r>
            <a:r>
              <a:rPr lang="ru-RU" sz="2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інтенсивної</a:t>
            </a:r>
            <a:r>
              <a:rPr lang="ru-RU" sz="2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розумової</a:t>
            </a:r>
            <a:r>
              <a:rPr lang="ru-RU" sz="2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діяльності</a:t>
            </a:r>
            <a:r>
              <a:rPr lang="ru-RU" sz="2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</a:t>
            </a:r>
            <a:r>
              <a:rPr lang="ru-RU" sz="24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Слід</a:t>
            </a:r>
            <a:r>
              <a:rPr lang="ru-RU" sz="2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зазначити</a:t>
            </a:r>
            <a:r>
              <a:rPr lang="ru-RU" sz="2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4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що</a:t>
            </a:r>
            <a:r>
              <a:rPr lang="ru-RU" sz="2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часте</a:t>
            </a:r>
            <a:r>
              <a:rPr lang="ru-RU" sz="2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використання</a:t>
            </a:r>
            <a:r>
              <a:rPr lang="ru-RU" sz="2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синектики</a:t>
            </a:r>
            <a:r>
              <a:rPr lang="ru-RU" sz="2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може</a:t>
            </a:r>
            <a:r>
              <a:rPr lang="ru-RU" sz="2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стати причиною </a:t>
            </a:r>
            <a:r>
              <a:rPr lang="ru-RU" sz="24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інтелектуального</a:t>
            </a:r>
            <a:r>
              <a:rPr lang="ru-RU" sz="2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та </a:t>
            </a:r>
            <a:r>
              <a:rPr lang="ru-RU" sz="24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емоційного</a:t>
            </a:r>
            <a:r>
              <a:rPr lang="ru-RU" sz="2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виснаження</a:t>
            </a:r>
            <a:r>
              <a:rPr lang="ru-RU" sz="2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43509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136904" cy="2550145"/>
          </a:xfrm>
        </p:spPr>
        <p:txBody>
          <a:bodyPr/>
          <a:lstStyle/>
          <a:p>
            <a:r>
              <a:rPr lang="uk-UA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Дякую за перегляд!</a:t>
            </a:r>
            <a:endParaRPr lang="ru-RU" b="1" i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0412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763284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20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Синектика</a:t>
            </a:r>
            <a:r>
              <a:rPr lang="ru-RU" sz="20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- метод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колективної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творчої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діяльності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заснований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на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цілеспрямованому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використанні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інтуїтивно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-образного і метафоричного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мислення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учасників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Спочатку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вона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створювалася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як методика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стимулювання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пошуку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інноваційних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рішень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в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промисловості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і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менеджменті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Є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розвитком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та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удосконаленням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методу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мозкового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штурму. Головна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її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відмінність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полягає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в тому,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що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синектори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висувають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не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сформульовані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ідеї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а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лише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асоціації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та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аналогії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що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виступають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в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ролі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цеглинок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для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побудови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ідеї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в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цілому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Незавершені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думки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висловлюються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у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формі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образів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метафор,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порівнянь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і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описів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відчуттів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86010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20688"/>
            <a:ext cx="4392488" cy="56886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041658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435280" cy="7848872"/>
          </a:xfrm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sz="2400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Метод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синектики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запропонував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американський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вчений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Джордж </a:t>
            </a:r>
            <a:r>
              <a:rPr lang="ru-RU" sz="2400" i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Віл</a:t>
            </a:r>
            <a:r>
              <a:rPr lang="en-US" sz="2400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’</a:t>
            </a:r>
            <a:r>
              <a:rPr lang="uk-UA" sz="2400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ям</a:t>
            </a:r>
            <a:r>
              <a:rPr lang="ru-RU" sz="2400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Гордон,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який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отримав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різнобічну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освіту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в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Гарвардському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Каліфорнійському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Пенсільванському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та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Бостонському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університетах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Термін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синектика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означає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"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об'єднання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різнорідних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елементів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". З точки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зору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психології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творчості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ймовірність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отримання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творчого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нестандартного результату у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процесі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колективного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пошуку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підвищується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якщо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його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учасники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мають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різнобічну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підготовку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Так, у першу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групу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синектиків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яка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була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організована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Гордоном у 1952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році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в США, входили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фахівці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різних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спеціальностей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: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архітектор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інженер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біолог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дизайнер. </a:t>
            </a:r>
          </a:p>
        </p:txBody>
      </p:sp>
    </p:spTree>
    <p:extLst>
      <p:ext uri="{BB962C8B-B14F-4D97-AF65-F5344CB8AC3E}">
        <p14:creationId xmlns:p14="http://schemas.microsoft.com/office/powerpoint/2010/main" val="18811770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548680"/>
            <a:ext cx="4104456" cy="5611341"/>
          </a:xfrm>
        </p:spPr>
      </p:pic>
    </p:spTree>
    <p:extLst>
      <p:ext uri="{BB962C8B-B14F-4D97-AF65-F5344CB8AC3E}">
        <p14:creationId xmlns:p14="http://schemas.microsoft.com/office/powerpoint/2010/main" val="8290452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836712"/>
            <a:ext cx="8229600" cy="68580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Сутність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методу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синектики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полягає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у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наступному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: на перших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етапах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його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використання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йде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процес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навчання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"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механізму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творчості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".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Частину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цих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механізмів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автори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методики (Дж. Гордон, Г. Буш та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ін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.)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пропонують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розвивати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навчанням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розвиток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інших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не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гарантується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Перші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-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називають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"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операційними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механізмами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", до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яких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відносять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пряму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особисту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та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символічну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аналогію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Такі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явища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як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інтуїція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абстрагування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вільні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роздуми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використання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можливостей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які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не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мають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відношення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до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справи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використання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неочікуваних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метафор та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елементів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гри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вважаються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"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неопераційними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механізмами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",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розвиток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яких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не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гарантується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навчанням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хоч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і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може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позитивно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вплинути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на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його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активізацію</a:t>
            </a:r>
            <a:r>
              <a:rPr lang="ru-RU" sz="20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91473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Використання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методу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синектики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вимагає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високої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майстерності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керівника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групи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його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вміння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стимулювати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творчу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уяву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учасників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Він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має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досконало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володіти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мистецтвом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задавати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запитання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уточнювати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тактовно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пояснювати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подавати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репліки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які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стимулювали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б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увагу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фантазію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то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звужуючи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то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розширюючи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поле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пошуку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творчих</a:t>
            </a:r>
            <a:r>
              <a:rPr lang="ru-RU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задач.</a:t>
            </a:r>
          </a:p>
        </p:txBody>
      </p:sp>
    </p:spTree>
    <p:extLst>
      <p:ext uri="{BB962C8B-B14F-4D97-AF65-F5344CB8AC3E}">
        <p14:creationId xmlns:p14="http://schemas.microsoft.com/office/powerpoint/2010/main" val="13900409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colorTemperature colorTemp="88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72" t="960" r="2334" b="3993"/>
          <a:stretch/>
        </p:blipFill>
        <p:spPr>
          <a:xfrm>
            <a:off x="1043608" y="620688"/>
            <a:ext cx="7273637" cy="56661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804876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Методика </a:t>
            </a:r>
            <a:r>
              <a:rPr lang="ru-RU" sz="20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синектики</a:t>
            </a:r>
            <a:r>
              <a:rPr lang="ru-RU" sz="20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має</a:t>
            </a:r>
            <a:r>
              <a:rPr lang="ru-RU" sz="20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декілька</a:t>
            </a:r>
            <a:r>
              <a:rPr lang="ru-RU" sz="20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етапів</a:t>
            </a:r>
            <a:r>
              <a:rPr lang="ru-RU" sz="20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:</a:t>
            </a:r>
          </a:p>
          <a:p>
            <a:pPr algn="ctr"/>
            <a:endParaRPr lang="ru-RU" sz="1800" i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0" indent="0" algn="ctr">
              <a:buNone/>
            </a:pP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1. </a:t>
            </a:r>
            <a:r>
              <a:rPr lang="ru-RU" sz="18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Окреслення</a:t>
            </a: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8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викладачем</a:t>
            </a: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8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напрямку</a:t>
            </a: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8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наукового</a:t>
            </a: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8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пошуку</a:t>
            </a: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</a:t>
            </a:r>
          </a:p>
          <a:p>
            <a:pPr algn="ctr"/>
            <a:endParaRPr lang="ru-RU" sz="1800" i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0" indent="0" algn="ctr">
              <a:buNone/>
            </a:pP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2. </a:t>
            </a:r>
            <a:r>
              <a:rPr lang="ru-RU" sz="18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Висунення</a:t>
            </a: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8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ідей</a:t>
            </a: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</a:t>
            </a:r>
            <a:r>
              <a:rPr lang="ru-RU" sz="18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Приймаються</a:t>
            </a: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8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всі</a:t>
            </a: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без </a:t>
            </a:r>
            <a:r>
              <a:rPr lang="ru-RU" sz="18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винятку</a:t>
            </a: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8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пропозиції</a:t>
            </a: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</a:t>
            </a:r>
          </a:p>
          <a:p>
            <a:pPr algn="ctr"/>
            <a:endParaRPr lang="ru-RU" sz="1800" i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0" indent="0" algn="ctr">
              <a:buNone/>
            </a:pP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3. </a:t>
            </a:r>
            <a:r>
              <a:rPr lang="ru-RU" sz="18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Здійснюється</a:t>
            </a: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8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сумісний</a:t>
            </a: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короткий </a:t>
            </a:r>
            <a:r>
              <a:rPr lang="ru-RU" sz="18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аналіз</a:t>
            </a: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8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кожної</a:t>
            </a: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8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запропонованої</a:t>
            </a: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8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ідеї</a:t>
            </a: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</a:t>
            </a:r>
          </a:p>
          <a:p>
            <a:pPr algn="ctr"/>
            <a:endParaRPr lang="ru-RU" sz="1800" i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0" indent="0" algn="ctr">
              <a:buNone/>
            </a:pP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4. </a:t>
            </a:r>
            <a:r>
              <a:rPr lang="ru-RU" sz="18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Ідеї</a:t>
            </a: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8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бажано</a:t>
            </a: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8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згрупувати</a:t>
            </a: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та </a:t>
            </a:r>
            <a:r>
              <a:rPr lang="ru-RU" sz="18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доповнити</a:t>
            </a: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- </a:t>
            </a:r>
            <a:r>
              <a:rPr lang="ru-RU" sz="18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інтегрувати</a:t>
            </a: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</a:t>
            </a:r>
          </a:p>
          <a:p>
            <a:pPr algn="ctr"/>
            <a:endParaRPr lang="ru-RU" sz="1800" i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0" indent="0" algn="ctr">
              <a:buNone/>
            </a:pP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5. Конструктивно </a:t>
            </a:r>
            <a:r>
              <a:rPr lang="ru-RU" sz="18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проаналізувати</a:t>
            </a: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8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інтегровані</a:t>
            </a: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8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ідеї</a:t>
            </a: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</a:t>
            </a:r>
          </a:p>
          <a:p>
            <a:pPr algn="ctr"/>
            <a:endParaRPr lang="ru-RU" sz="1800" i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0" indent="0" algn="ctr">
              <a:buNone/>
            </a:pP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6. </a:t>
            </a:r>
            <a:r>
              <a:rPr lang="ru-RU" sz="18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Здійснити</a:t>
            </a: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8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відбір</a:t>
            </a: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8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найбільш</a:t>
            </a: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8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оригінальних</a:t>
            </a: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8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ідей</a:t>
            </a: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18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їх</a:t>
            </a: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8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груп</a:t>
            </a: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8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чи</a:t>
            </a: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8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варіантів</a:t>
            </a: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</a:t>
            </a:r>
          </a:p>
          <a:p>
            <a:pPr algn="ctr"/>
            <a:endParaRPr lang="ru-RU" sz="1800" i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0" indent="0" algn="ctr">
              <a:buNone/>
            </a:pP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7. </a:t>
            </a:r>
            <a:r>
              <a:rPr lang="ru-RU" sz="18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Підвести</a:t>
            </a: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8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підсумки</a:t>
            </a: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8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роботи</a:t>
            </a: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позитивно </a:t>
            </a:r>
            <a:r>
              <a:rPr lang="ru-RU" sz="18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оцінити</a:t>
            </a: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8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діяльність</a:t>
            </a: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кожного </a:t>
            </a:r>
            <a:endParaRPr lang="ru-RU" sz="1800" i="1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0" indent="0" algn="ctr">
              <a:buNone/>
            </a:pPr>
            <a:endParaRPr lang="ru-RU" sz="1800" i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0" indent="0" algn="ctr">
              <a:buNone/>
            </a:pPr>
            <a:r>
              <a:rPr lang="ru-RU" sz="1800" i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учасника</a:t>
            </a: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18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оригінальність</a:t>
            </a: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думок та </a:t>
            </a:r>
            <a:r>
              <a:rPr lang="ru-RU" sz="18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бажання</a:t>
            </a: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800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творчості</a:t>
            </a:r>
            <a:r>
              <a:rPr lang="ru-RU" sz="18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89320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1003</Words>
  <Application>Microsoft Office PowerPoint</Application>
  <PresentationFormat>Экран (4:3)</PresentationFormat>
  <Paragraphs>42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Метод синектики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 практиці використовують п'ять типів аналогій: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перегляд!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синектики</dc:title>
  <dc:creator>Vlad</dc:creator>
  <cp:lastModifiedBy>Vlad</cp:lastModifiedBy>
  <cp:revision>7</cp:revision>
  <dcterms:created xsi:type="dcterms:W3CDTF">2015-10-01T17:58:29Z</dcterms:created>
  <dcterms:modified xsi:type="dcterms:W3CDTF">2015-10-01T19:11:32Z</dcterms:modified>
</cp:coreProperties>
</file>